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40233600" cy="32918400"/>
  <p:notesSz cx="6858000" cy="91440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717"/>
    <a:srgbClr val="1E4F96"/>
    <a:srgbClr val="333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012"/>
    <p:restoredTop sz="94698"/>
  </p:normalViewPr>
  <p:slideViewPr>
    <p:cSldViewPr snapToGrid="0" snapToObjects="1">
      <p:cViewPr>
        <p:scale>
          <a:sx n="34" d="100"/>
          <a:sy n="34" d="100"/>
        </p:scale>
        <p:origin x="776" y="-2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5387342"/>
            <a:ext cx="34198560" cy="11460480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7289782"/>
            <a:ext cx="30175200" cy="7947658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4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27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752600"/>
            <a:ext cx="867537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752600"/>
            <a:ext cx="2552319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1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8206749"/>
            <a:ext cx="34701480" cy="13693138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2029429"/>
            <a:ext cx="34701480" cy="7200898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68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8763000"/>
            <a:ext cx="170992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8763000"/>
            <a:ext cx="170992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63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752607"/>
            <a:ext cx="3470148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8069582"/>
            <a:ext cx="17020696" cy="395477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2024360"/>
            <a:ext cx="17020696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8069582"/>
            <a:ext cx="17104520" cy="395477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2024360"/>
            <a:ext cx="1710452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9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44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194560"/>
            <a:ext cx="12976383" cy="768096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739647"/>
            <a:ext cx="20368260" cy="23393400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875520"/>
            <a:ext cx="12976383" cy="18295622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0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194560"/>
            <a:ext cx="12976383" cy="768096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739647"/>
            <a:ext cx="20368260" cy="23393400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875520"/>
            <a:ext cx="12976383" cy="18295622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2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752607"/>
            <a:ext cx="347014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8763000"/>
            <a:ext cx="347014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0510487"/>
            <a:ext cx="90525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0510487"/>
            <a:ext cx="135788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0510487"/>
            <a:ext cx="90525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14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jpg"/><Relationship Id="rId12" Type="http://schemas.openxmlformats.org/officeDocument/2006/relationships/image" Target="../media/image11.jpg"/><Relationship Id="rId13" Type="http://schemas.openxmlformats.org/officeDocument/2006/relationships/image" Target="../media/image12.jp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9701" y="28915229"/>
            <a:ext cx="4209814" cy="3172183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 bwMode="auto">
          <a:xfrm>
            <a:off x="0" y="-73176"/>
            <a:ext cx="40233599" cy="6127849"/>
          </a:xfrm>
          <a:prstGeom prst="roundRect">
            <a:avLst>
              <a:gd name="adj" fmla="val 0"/>
            </a:avLst>
          </a:prstGeom>
          <a:solidFill>
            <a:srgbClr val="1E4F96"/>
          </a:solidFill>
          <a:ln w="57150">
            <a:noFill/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5" name="Rectangle 4"/>
          <p:cNvSpPr txBox="1">
            <a:spLocks noChangeAspect="1" noChangeArrowheads="1"/>
          </p:cNvSpPr>
          <p:nvPr/>
        </p:nvSpPr>
        <p:spPr>
          <a:xfrm>
            <a:off x="1075765" y="616152"/>
            <a:ext cx="37920706" cy="4778231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ctr" defTabSz="40233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GPU-Accelerated </a:t>
            </a:r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Parallelization of</a:t>
            </a:r>
          </a:p>
          <a:p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Common </a:t>
            </a:r>
            <a:r>
              <a:rPr lang="en-US" sz="11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Computer Vision </a:t>
            </a:r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Applications</a:t>
            </a:r>
            <a:endParaRPr lang="en-US" sz="11000" spc="50" dirty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charset="0"/>
              <a:ea typeface="Gotham Bold" charset="0"/>
              <a:cs typeface="Gotham Bold" charset="0"/>
            </a:endParaRPr>
          </a:p>
          <a:p>
            <a:endParaRPr lang="en-US" sz="4000" spc="50" dirty="0" smtClean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panose="02000803030000020004" pitchFamily="2" charset="0"/>
              <a:ea typeface="Gotham Bold" charset="0"/>
              <a:cs typeface="Gotham Bold" charset="0"/>
            </a:endParaRPr>
          </a:p>
          <a:p>
            <a:r>
              <a:rPr lang="en-US" sz="5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Emilio Del Vecchio, Kevin Lin, Senthil S. </a:t>
            </a:r>
            <a:r>
              <a:rPr lang="en-US" sz="5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Natarajan</a:t>
            </a:r>
            <a:endParaRPr lang="en-US" sz="5000" spc="50" dirty="0" smtClean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panose="02000803030000020004" pitchFamily="2" charset="0"/>
              <a:ea typeface="Gotham Bold" charset="0"/>
              <a:cs typeface="Gotham Bold" charset="0"/>
            </a:endParaRPr>
          </a:p>
          <a:p>
            <a:r>
              <a:rPr lang="en-US" sz="35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Department of Electrical and Computer Engineering, Rice University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5765" y="8194704"/>
            <a:ext cx="11049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-Graphics Processing Units (GPU’s) have recently become popular for their ability to parallelize computations and achieve much greater efficiency as compared to the serial implementation of a CPU.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" t="16679"/>
          <a:stretch/>
        </p:blipFill>
        <p:spPr>
          <a:xfrm>
            <a:off x="1859495" y="10053439"/>
            <a:ext cx="8248573" cy="34077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91009" y="11569404"/>
            <a:ext cx="1133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75765" y="13594360"/>
            <a:ext cx="1104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1. The GPU’s parallel architecture allows it to parallelize massive computations.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75765" y="14578834"/>
            <a:ext cx="11049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</a:t>
            </a:r>
            <a:r>
              <a:rPr lang="en-US" sz="3000" b="1" dirty="0">
                <a:latin typeface="Gotham Bold" charset="0"/>
                <a:ea typeface="Gotham Bold" charset="0"/>
                <a:cs typeface="Gotham Bold" charset="0"/>
              </a:rPr>
              <a:t>Our objective: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utilize the GPU’s ability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to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accelerate computer vision applications like facial recognition, edge detection, and motion tracking. </a:t>
            </a:r>
          </a:p>
          <a:p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-Due to the proliferation of computer vision in many regular tasks, this affords us an opportunity to explore how to make such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common algorithms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more efficient.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3033776" y="8160231"/>
            <a:ext cx="13823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Reduce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high frequency noise from the image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with a Gaussian blur</a:t>
            </a:r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913" y="8698205"/>
            <a:ext cx="6260975" cy="415982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8375" y="8698205"/>
            <a:ext cx="6260976" cy="415982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3049083" y="13086626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5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.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FFT of  grayscale noisy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image,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unfiltered (left) versus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filtered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/>
              <p:cNvSpPr txBox="1"/>
              <p:nvPr/>
            </p:nvSpPr>
            <p:spPr>
              <a:xfrm>
                <a:off x="13049083" y="13840217"/>
                <a:ext cx="14226154" cy="4229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rabicPeriod" startAt="2"/>
                </a:pP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Use the </a:t>
                </a:r>
                <a:r>
                  <a:rPr lang="en-US" sz="3000" dirty="0">
                    <a:latin typeface="Gotham Light" charset="0"/>
                    <a:ea typeface="Gotham Light" charset="0"/>
                    <a:cs typeface="Gotham Light" charset="0"/>
                  </a:rPr>
                  <a:t>Sobel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operator </a:t>
                </a:r>
                <a:r>
                  <a:rPr lang="en-US" sz="3000" dirty="0">
                    <a:latin typeface="Gotham Light" charset="0"/>
                    <a:ea typeface="Gotham Light" charset="0"/>
                    <a:cs typeface="Gotham Light" charset="0"/>
                  </a:rPr>
                  <a:t>to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approximate the gradient of the image, then determine the gradient’s magnitude and angle at each pixel</a:t>
                </a:r>
              </a:p>
              <a:p>
                <a:endParaRPr lang="en-US" sz="1100" dirty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1" i="1" smtClean="0"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30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30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30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3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3000" b="0" dirty="0" smtClean="0">
                  <a:latin typeface="Gotham Light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otham Light" charset="0"/>
                        </a:rPr>
                        <m:t>𝜽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otham Light" charset="0"/>
                        </a:rPr>
                        <m:t>=</m:t>
                      </m:r>
                      <m:func>
                        <m:funcPr>
                          <m:ctrlPr>
                            <a:rPr lang="en-US" sz="3000" b="0" i="1" smtClean="0">
                              <a:latin typeface="Cambria Math" charset="0"/>
                              <a:ea typeface="Cambria Math" panose="02040503050406030204" pitchFamily="18" charset="0"/>
                              <a:cs typeface="Gotham Light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Gotham Light" charset="0"/>
                            </a:rPr>
                            <m:t>arctan</m:t>
                          </m:r>
                        </m:fName>
                        <m:e>
                          <m:f>
                            <m:fPr>
                              <m:ctrlPr>
                                <a:rPr lang="en-US" sz="3000" b="0" i="1" smtClean="0"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den>
                          </m:f>
                        </m:e>
                      </m:func>
                    </m:oMath>
                  </m:oMathPara>
                </a14:m>
                <a:endParaRPr lang="en-US" sz="3000" dirty="0" smtClean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endParaRPr lang="en-US" sz="1100" dirty="0" smtClean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pPr marL="500063" indent="-500063"/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3. Classify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edges by suppressing non-maximum pixels along the gradient direction with a spatial tolerance threshold</a:t>
                </a:r>
              </a:p>
            </p:txBody>
          </p:sp>
        </mc:Choice>
        <mc:Fallback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49083" y="13840217"/>
                <a:ext cx="14226154" cy="4229299"/>
              </a:xfrm>
              <a:prstGeom prst="rect">
                <a:avLst/>
              </a:prstGeom>
              <a:blipFill rotWithShape="0">
                <a:blip r:embed="rId6"/>
                <a:stretch>
                  <a:fillRect l="-1029" t="-1729" r="-171" b="-31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02"/>
          <a:stretch/>
        </p:blipFill>
        <p:spPr>
          <a:xfrm>
            <a:off x="13031481" y="18298676"/>
            <a:ext cx="4084129" cy="3063696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33"/>
          <a:stretch/>
        </p:blipFill>
        <p:spPr>
          <a:xfrm>
            <a:off x="18037522" y="18298675"/>
            <a:ext cx="4095723" cy="306369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33"/>
          <a:stretch/>
        </p:blipFill>
        <p:spPr>
          <a:xfrm>
            <a:off x="22941062" y="18301759"/>
            <a:ext cx="4095723" cy="306101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12998270" y="21605201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6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.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Original image (left), Sobel filter output (center), f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inal edges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p:sp>
        <p:nvSpPr>
          <p:cNvPr id="54" name="Right Arrow 53"/>
          <p:cNvSpPr/>
          <p:nvPr/>
        </p:nvSpPr>
        <p:spPr>
          <a:xfrm>
            <a:off x="19519947" y="10679434"/>
            <a:ext cx="847828" cy="649652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ight Arrow 54"/>
          <p:cNvSpPr/>
          <p:nvPr/>
        </p:nvSpPr>
        <p:spPr>
          <a:xfrm>
            <a:off x="17281492" y="19382815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ight Arrow 55"/>
          <p:cNvSpPr/>
          <p:nvPr/>
        </p:nvSpPr>
        <p:spPr>
          <a:xfrm>
            <a:off x="22302603" y="19382815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1047" y="25307589"/>
            <a:ext cx="4087368" cy="2299145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090" y="25303876"/>
            <a:ext cx="4087368" cy="2299144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0630" y="25279680"/>
            <a:ext cx="4087368" cy="2299145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5" t="6016" r="8784" b="13198"/>
          <a:stretch/>
        </p:blipFill>
        <p:spPr>
          <a:xfrm>
            <a:off x="20674275" y="29056357"/>
            <a:ext cx="4896080" cy="2726024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13227838" y="27715358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7.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Two sequential frames in a video stream and the detected difference between them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3091892" y="32079666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8.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Spatial density map (left), motion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area estimation (right)</a:t>
            </a:r>
          </a:p>
        </p:txBody>
      </p:sp>
      <p:sp>
        <p:nvSpPr>
          <p:cNvPr id="68" name="Right Arrow 67"/>
          <p:cNvSpPr/>
          <p:nvPr/>
        </p:nvSpPr>
        <p:spPr>
          <a:xfrm>
            <a:off x="17511060" y="26185751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1192" y="3652876"/>
            <a:ext cx="4203843" cy="1828800"/>
          </a:xfrm>
          <a:prstGeom prst="rect">
            <a:avLst/>
          </a:prstGeom>
        </p:spPr>
      </p:pic>
      <p:sp>
        <p:nvSpPr>
          <p:cNvPr id="70" name="Rectangle 69"/>
          <p:cNvSpPr/>
          <p:nvPr/>
        </p:nvSpPr>
        <p:spPr>
          <a:xfrm>
            <a:off x="13031481" y="24075299"/>
            <a:ext cx="1423731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Calculate a pixel-by-pixel difference map from the edges of two frames,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applying movement tolerance thresholding in the process</a:t>
            </a:r>
          </a:p>
        </p:txBody>
      </p:sp>
      <p:sp>
        <p:nvSpPr>
          <p:cNvPr id="71" name="Right Arrow 70"/>
          <p:cNvSpPr/>
          <p:nvPr/>
        </p:nvSpPr>
        <p:spPr>
          <a:xfrm>
            <a:off x="22465016" y="26178250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3131074" y="28385345"/>
            <a:ext cx="142373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Estimate the motion region from a difference density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075765" y="6667577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I. INTRODUCTION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075765" y="18344439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II.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FACIAL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RECOGNITION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3131072" y="6667577"/>
            <a:ext cx="1426464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III. EDGE DETECTION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3113531" y="22675670"/>
            <a:ext cx="1426464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IV. MOTION DETECTION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8523918" y="6667577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V. GPU SPEEDUP RESULTS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8488836" y="22364931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VI. CONCLUSIONS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75765" y="19704248"/>
            <a:ext cx="10909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Extract HAAR features of a face from a set of positive and negative training images.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578" y="20690747"/>
            <a:ext cx="8316352" cy="22540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75765" y="23620067"/>
            <a:ext cx="109095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indent="-500063"/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2. Use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Adaptive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Boosting machine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learning to train a multi-stage, or cascade, classifier, against positive and negative HAAR features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1075765" y="28007659"/>
            <a:ext cx="107701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22275" indent="-422275"/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3. Apply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final cascade classifier to a loaded image. The OpenCV library provides modules to encapsulate this process.</a:t>
            </a:r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37" y="25135495"/>
            <a:ext cx="8589656" cy="2088182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1075765" y="22918826"/>
            <a:ext cx="10909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2.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Example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HAAR features of a random face 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075765" y="27258157"/>
            <a:ext cx="10909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3. Cascade Classifier training rejects most non-face regions early.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372" y="29559961"/>
            <a:ext cx="3397485" cy="22605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695" y="29559961"/>
            <a:ext cx="3465923" cy="2293315"/>
          </a:xfrm>
          <a:prstGeom prst="rect">
            <a:avLst/>
          </a:prstGeom>
        </p:spPr>
      </p:pic>
      <p:sp>
        <p:nvSpPr>
          <p:cNvPr id="58" name="Right Arrow 57"/>
          <p:cNvSpPr/>
          <p:nvPr/>
        </p:nvSpPr>
        <p:spPr>
          <a:xfrm>
            <a:off x="6035423" y="30584504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1075765" y="32079666"/>
            <a:ext cx="1077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4. Original sample image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(left),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detected faces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8544521" y="23756196"/>
            <a:ext cx="10888956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-Overall, the CUDA implementations of the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computer vision algorithms demonstrated that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GPUs offer a powerful solution to the rising data requirements of modern computational and signal processing problems.</a:t>
            </a:r>
          </a:p>
          <a:p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-When the total computations required are minimal (like processing on a 100x100 pixel image), the CPU is a better alternative. But for large computations, the GPU’s parallelization ability offers a great boost in run time.</a:t>
            </a:r>
          </a:p>
          <a:p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-Potential limitations include: CUDA memory optimization, usage of 3</a:t>
            </a:r>
            <a:r>
              <a:rPr lang="en-US" sz="3000" baseline="30000" dirty="0" smtClean="0">
                <a:latin typeface="Gotham Light" charset="0"/>
                <a:ea typeface="Gotham Light" charset="0"/>
                <a:cs typeface="Gotham Light" charset="0"/>
              </a:rPr>
              <a:t>rd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 party libraries, and performance of specified GPU vs. other high end GPUs.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8523918" y="8030983"/>
            <a:ext cx="1089201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-The NVIDIA CUDA framework was used to run the parallel implementations of our algorithms. </a:t>
            </a:r>
          </a:p>
          <a:p>
            <a:endParaRPr lang="en-US" sz="3000" dirty="0" smtClean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-The results below were obtained on a </a:t>
            </a:r>
            <a:r>
              <a:rPr lang="es-ES_tradnl" sz="3000" dirty="0">
                <a:latin typeface="Gotham Bold" charset="0"/>
                <a:ea typeface="Gotham Bold" charset="0"/>
                <a:cs typeface="Gotham Bold" charset="0"/>
              </a:rPr>
              <a:t>Intel Core i7 4790K</a:t>
            </a:r>
            <a:r>
              <a:rPr lang="es-ES_tradnl" sz="3000" dirty="0">
                <a:latin typeface="Gotham Light" charset="0"/>
                <a:ea typeface="Gotham Light" charset="0"/>
                <a:cs typeface="Gotham Light" charset="0"/>
              </a:rPr>
              <a:t> @ 4.7 GHz (4C, 8T) </a:t>
            </a:r>
            <a:r>
              <a:rPr lang="es-ES_tradnl" sz="3000" dirty="0" smtClean="0">
                <a:latin typeface="Gotham Light" charset="0"/>
                <a:ea typeface="Gotham Light" charset="0"/>
                <a:cs typeface="Gotham Light" charset="0"/>
              </a:rPr>
              <a:t>CPU and an </a:t>
            </a:r>
            <a:r>
              <a:rPr lang="es-ES_tradnl" sz="3000" dirty="0">
                <a:latin typeface="Gotham Bold" charset="0"/>
                <a:ea typeface="Gotham Bold" charset="0"/>
                <a:cs typeface="Gotham Bold" charset="0"/>
              </a:rPr>
              <a:t>NVIDIA GeForce GTX </a:t>
            </a:r>
            <a:r>
              <a:rPr lang="es-ES_tradnl" sz="3000" dirty="0" smtClean="0">
                <a:latin typeface="Gotham Bold" charset="0"/>
                <a:ea typeface="Gotham Bold" charset="0"/>
                <a:cs typeface="Gotham Bold" charset="0"/>
              </a:rPr>
              <a:t>750</a:t>
            </a:r>
            <a:r>
              <a:rPr lang="es-ES_tradnl" sz="3000" dirty="0" smtClean="0">
                <a:latin typeface="Gotham Light" charset="0"/>
                <a:ea typeface="Gotham Light" charset="0"/>
                <a:cs typeface="Gotham Light" charset="0"/>
              </a:rPr>
              <a:t> (512 </a:t>
            </a:r>
            <a:r>
              <a:rPr lang="es-ES_tradnl" sz="3000" dirty="0">
                <a:latin typeface="Gotham Light" charset="0"/>
                <a:ea typeface="Gotham Light" charset="0"/>
                <a:cs typeface="Gotham Light" charset="0"/>
              </a:rPr>
              <a:t>CUDA cores, 1653 </a:t>
            </a:r>
          </a:p>
          <a:p>
            <a:r>
              <a:rPr lang="es-ES_tradnl" sz="3000" dirty="0">
                <a:latin typeface="Gotham Light" charset="0"/>
                <a:ea typeface="Gotham Light" charset="0"/>
                <a:cs typeface="Gotham Light" charset="0"/>
              </a:rPr>
              <a:t>MHz core clock, 6510 MHz memory clock, 2 GB video memory</a:t>
            </a:r>
            <a:r>
              <a:rPr lang="es-ES_tradnl" sz="3000" dirty="0" smtClean="0">
                <a:latin typeface="Gotham Light" charset="0"/>
                <a:ea typeface="Gotham Light" charset="0"/>
                <a:cs typeface="Gotham Light" charset="0"/>
              </a:rPr>
              <a:t>) GPU.</a:t>
            </a:r>
            <a:endParaRPr lang="es-ES_tradnl" sz="3000" dirty="0">
              <a:latin typeface="Gotham Light" charset="0"/>
              <a:ea typeface="Gotham Light" charset="0"/>
              <a:cs typeface="Gotham Light" charset="0"/>
            </a:endParaRPr>
          </a:p>
          <a:p>
            <a:endParaRPr lang="es-ES_tradnl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8506377" y="30134596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VII.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ACKNOWLEDGEMENT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506377" y="31525668"/>
            <a:ext cx="10892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-We would like to thank CJ Barberan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and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Richard Baraniuk for their guidance and support in this </a:t>
            </a:r>
            <a:r>
              <a:rPr lang="en-US" sz="3000" smtClean="0">
                <a:latin typeface="Gotham Light" charset="0"/>
                <a:ea typeface="Gotham Light" charset="0"/>
                <a:cs typeface="Gotham Light" charset="0"/>
              </a:rPr>
              <a:t>project.</a:t>
            </a:r>
            <a:endParaRPr lang="en-US" sz="3000" dirty="0" smtClean="0">
              <a:latin typeface="Gotham Light" charset="0"/>
              <a:ea typeface="Gotham Light" charset="0"/>
              <a:cs typeface="Gotham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67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1198</TotalTime>
  <Words>566</Words>
  <Application>Microsoft Macintosh PowerPoint</Application>
  <PresentationFormat>Custom</PresentationFormat>
  <Paragraphs>47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Cambria Math</vt:lpstr>
      <vt:lpstr>Gotham Bold</vt:lpstr>
      <vt:lpstr>Gotham Light</vt:lpstr>
      <vt:lpstr>Times New Roman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Senthil Natarajan</dc:creator>
  <cp:lastModifiedBy>Senthil Natarajan</cp:lastModifiedBy>
  <cp:revision>53</cp:revision>
  <dcterms:created xsi:type="dcterms:W3CDTF">2015-12-01T17:36:37Z</dcterms:created>
  <dcterms:modified xsi:type="dcterms:W3CDTF">2015-12-09T08:09:11Z</dcterms:modified>
</cp:coreProperties>
</file>

<file path=docProps/thumbnail.jpeg>
</file>